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6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3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5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5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1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63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3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6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4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61F9-E97A-44D6-9800-4135E788AB79}" type="datetimeFigureOut">
              <a:rPr lang="es-MX" smtClean="0"/>
              <a:t>23/08/2025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846D-9A96-429B-A8F7-C97110E032ED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7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451123"/>
            <a:ext cx="9144000" cy="13805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IMPORTANCIA DE VACUNARSE CONTRA SARAMPION</a:t>
            </a:r>
          </a:p>
          <a:p>
            <a:pPr algn="r">
              <a:lnSpc>
                <a:spcPct val="100000"/>
              </a:lnSpc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L.E. ARLETTE ADRIANA FERMAN QUINTANA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55004" y="5903559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26 agosto 2025</a:t>
            </a:r>
          </a:p>
        </p:txBody>
      </p:sp>
    </p:spTree>
    <p:extLst>
      <p:ext uri="{BB962C8B-B14F-4D97-AF65-F5344CB8AC3E}">
        <p14:creationId xmlns:p14="http://schemas.microsoft.com/office/powerpoint/2010/main" val="284242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104C2-4B8C-2C98-2C72-AD8D46459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EEA7-A959-B078-4FA9-25269399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4292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¿Qué puedo hacer yo como personal de salud?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32A4-BE47-577A-C674-7F2ABBE9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DETECCIÓN Y NOTIFICACIÓN INMEDIATA: </a:t>
            </a:r>
            <a:r>
              <a:rPr lang="es-MX" dirty="0"/>
              <a:t>Ante un caso sospechoso reportar al sistema de vigilancia.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APLICACIÓN CORRECTA DE VACUNAS: </a:t>
            </a:r>
            <a:r>
              <a:rPr lang="es-MX" dirty="0"/>
              <a:t>Respetar esquemas</a:t>
            </a:r>
            <a:endParaRPr lang="es-MX" b="1" dirty="0"/>
          </a:p>
          <a:p>
            <a:pPr>
              <a:lnSpc>
                <a:spcPct val="150000"/>
              </a:lnSpc>
            </a:pPr>
            <a:r>
              <a:rPr lang="es-MX" b="1" dirty="0"/>
              <a:t>INFORMAR Y EDUCAR AL PACIENTE Y COMUNIDAD: </a:t>
            </a:r>
            <a:r>
              <a:rPr lang="es-MX" dirty="0"/>
              <a:t>Explicar beneficios y seguridad así como esquema correcto.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REGISTRAR Y MONITOREAR COBERTURAS: </a:t>
            </a:r>
            <a:r>
              <a:rPr lang="es-MX" dirty="0"/>
              <a:t>Asegurar el registro en cartilla y sistema. </a:t>
            </a:r>
            <a:endParaRPr lang="es-MX" b="1" dirty="0"/>
          </a:p>
          <a:p>
            <a:pPr>
              <a:lnSpc>
                <a:spcPct val="150000"/>
              </a:lnSpc>
            </a:pPr>
            <a:r>
              <a:rPr lang="es-MX" b="1" dirty="0"/>
              <a:t>USO DE EQUIPO DE PROTECCIÓN: </a:t>
            </a:r>
            <a:r>
              <a:rPr lang="es-MX" dirty="0"/>
              <a:t>Al contacto con paciente de caso sospechoso utilizar cubrebocas.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792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0A4ED-EDAE-1F81-6D1E-616FBB539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A97D-F878-5DFB-F95D-0C7FFC34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82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>
                <a:solidFill>
                  <a:srgbClr val="7030A0"/>
                </a:solidFill>
              </a:rPr>
              <a:t>CONCLUSIÓN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B4EE6-EC05-1A4A-B9C4-D16658EA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821" y="2574663"/>
            <a:ext cx="10515600" cy="1325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b="1" dirty="0">
                <a:latin typeface="+mj-lt"/>
                <a:cs typeface="Arial" panose="020B0604020202020204" pitchFamily="34" charset="0"/>
              </a:rPr>
              <a:t>El sarampión es un riesgo presente que se puede prevenir. La vacunación es la herramienta mas eficaz para proteger a la población en general</a:t>
            </a:r>
            <a:r>
              <a:rPr lang="es-MX" dirty="0">
                <a:latin typeface="+mj-lt"/>
                <a:cs typeface="Arial" panose="020B0604020202020204" pitchFamily="34" charset="0"/>
              </a:rPr>
              <a:t>. 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3CE49-D125-5752-798E-5993D95393F1}"/>
              </a:ext>
            </a:extLst>
          </p:cNvPr>
          <p:cNvSpPr txBox="1"/>
          <p:nvPr/>
        </p:nvSpPr>
        <p:spPr>
          <a:xfrm>
            <a:off x="1975368" y="4283337"/>
            <a:ext cx="8241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</a:rPr>
              <a:t>Vacunarse</a:t>
            </a:r>
            <a:r>
              <a:rPr lang="en-US" sz="2400" b="1" dirty="0">
                <a:solidFill>
                  <a:srgbClr val="7030A0"/>
                </a:solidFill>
              </a:rPr>
              <a:t> contra </a:t>
            </a:r>
            <a:r>
              <a:rPr lang="en-US" sz="2400" b="1" dirty="0" err="1">
                <a:solidFill>
                  <a:srgbClr val="7030A0"/>
                </a:solidFill>
              </a:rPr>
              <a:t>el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Sarampión</a:t>
            </a:r>
            <a:r>
              <a:rPr lang="en-US" sz="2400" b="1" dirty="0">
                <a:solidFill>
                  <a:srgbClr val="7030A0"/>
                </a:solidFill>
              </a:rPr>
              <a:t>: Una </a:t>
            </a:r>
            <a:r>
              <a:rPr lang="en-US" sz="2400" b="1" dirty="0" err="1">
                <a:solidFill>
                  <a:srgbClr val="7030A0"/>
                </a:solidFill>
              </a:rPr>
              <a:t>decisión</a:t>
            </a:r>
            <a:r>
              <a:rPr lang="en-US" sz="2400" b="1" dirty="0">
                <a:solidFill>
                  <a:srgbClr val="7030A0"/>
                </a:solidFill>
              </a:rPr>
              <a:t> que Salva Vidas</a:t>
            </a:r>
          </a:p>
        </p:txBody>
      </p:sp>
    </p:spTree>
    <p:extLst>
      <p:ext uri="{BB962C8B-B14F-4D97-AF65-F5344CB8AC3E}">
        <p14:creationId xmlns:p14="http://schemas.microsoft.com/office/powerpoint/2010/main" val="360964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CD0D6-4EB8-217A-2006-5C59ED1F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Fuentes consultadas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2DEF0-74AB-3082-1866-964B5BDD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045" y="2572876"/>
            <a:ext cx="10515600" cy="1989291"/>
          </a:xfrm>
        </p:spPr>
        <p:txBody>
          <a:bodyPr>
            <a:normAutofit/>
          </a:bodyPr>
          <a:lstStyle/>
          <a:p>
            <a:r>
              <a:rPr lang="es-MX" sz="2000" dirty="0"/>
              <a:t>Organización Mundial de la Salud (2024). </a:t>
            </a:r>
            <a:r>
              <a:rPr lang="es-MX" sz="2000" i="1" dirty="0"/>
              <a:t>Sarampión: Datos y Cifras.</a:t>
            </a:r>
          </a:p>
          <a:p>
            <a:r>
              <a:rPr lang="es-MX" sz="2000" dirty="0"/>
              <a:t>Secretaria de Salud (2023). </a:t>
            </a:r>
            <a:r>
              <a:rPr lang="es-MX" sz="2000" i="1" dirty="0"/>
              <a:t>Esquema nacional de vacunación</a:t>
            </a:r>
          </a:p>
          <a:p>
            <a:r>
              <a:rPr lang="es-MX" sz="2000" dirty="0"/>
              <a:t>Organización Panamericana de la Salud (Jul 2025).</a:t>
            </a:r>
          </a:p>
          <a:p>
            <a:r>
              <a:rPr lang="es-MX" sz="2000" dirty="0"/>
              <a:t>El País. Barbosa, J. (2025, jun).</a:t>
            </a:r>
            <a:r>
              <a:rPr lang="es-MX" sz="2000" i="1" dirty="0"/>
              <a:t>Tener nueve muertes  por una enfermedad prevenible es inaceptable.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427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53A8AE9-A333-615B-7F42-9C646A36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222" y="2836386"/>
            <a:ext cx="2102578" cy="2987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009BC0-123E-94B3-234D-CE76F40C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300" y="328467"/>
            <a:ext cx="5406736" cy="705139"/>
          </a:xfrm>
        </p:spPr>
        <p:txBody>
          <a:bodyPr/>
          <a:lstStyle/>
          <a:p>
            <a:pPr algn="ctr"/>
            <a:r>
              <a:rPr lang="es-MX" b="1" dirty="0"/>
              <a:t>¿Qué es el Sarampión?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C18D7-4619-31C7-2D8F-868A7DD52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427"/>
            <a:ext cx="10515600" cy="4836536"/>
          </a:xfrm>
        </p:spPr>
        <p:txBody>
          <a:bodyPr/>
          <a:lstStyle/>
          <a:p>
            <a:r>
              <a:rPr lang="es-ES" dirty="0"/>
              <a:t>El sarampión </a:t>
            </a:r>
            <a:r>
              <a:rPr lang="es-ES" sz="3200" dirty="0"/>
              <a:t>es</a:t>
            </a:r>
            <a:r>
              <a:rPr lang="es-ES" dirty="0"/>
              <a:t> una enfermedad viral altamente contagiosa, especialmente peligrosa para niños, sin embargo, es prevenible.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E2B6E8-C4C4-64FE-DC2D-82DCDFAA4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202685"/>
              </p:ext>
            </p:extLst>
          </p:nvPr>
        </p:nvGraphicFramePr>
        <p:xfrm>
          <a:off x="838200" y="2491652"/>
          <a:ext cx="8128000" cy="1706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61242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50133239"/>
                    </a:ext>
                  </a:extLst>
                </a:gridCol>
              </a:tblGrid>
              <a:tr h="325198">
                <a:tc>
                  <a:txBody>
                    <a:bodyPr/>
                    <a:lstStyle/>
                    <a:p>
                      <a:r>
                        <a:rPr lang="es-MX" sz="2000" dirty="0"/>
                        <a:t>SINTOMAS LEVES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COMPLICACIONES GRAVES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41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/>
                        <a:t>Fiebre</a:t>
                      </a:r>
                    </a:p>
                    <a:p>
                      <a:r>
                        <a:rPr lang="es-MX" sz="2000" dirty="0"/>
                        <a:t>Manchas</a:t>
                      </a:r>
                    </a:p>
                    <a:p>
                      <a:r>
                        <a:rPr lang="es-MX" sz="2000" dirty="0"/>
                        <a:t>Tos</a:t>
                      </a:r>
                    </a:p>
                    <a:p>
                      <a:r>
                        <a:rPr lang="es-MX" sz="2000" dirty="0"/>
                        <a:t>Conjuntivitis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/>
                        <a:t>Encefalitis</a:t>
                      </a:r>
                    </a:p>
                    <a:p>
                      <a:r>
                        <a:rPr lang="es-MX" sz="2000" dirty="0"/>
                        <a:t>Neumonía</a:t>
                      </a:r>
                    </a:p>
                    <a:p>
                      <a:r>
                        <a:rPr lang="es-MX" sz="2000" dirty="0"/>
                        <a:t>Ceguera</a:t>
                      </a:r>
                    </a:p>
                    <a:p>
                      <a:r>
                        <a:rPr lang="es-MX" sz="2000" dirty="0"/>
                        <a:t>Muerte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3792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9750E41-1562-8775-0DF6-78433C8D5DD1}"/>
              </a:ext>
            </a:extLst>
          </p:cNvPr>
          <p:cNvGrpSpPr/>
          <p:nvPr/>
        </p:nvGrpSpPr>
        <p:grpSpPr>
          <a:xfrm>
            <a:off x="732558" y="4152123"/>
            <a:ext cx="5611091" cy="1033783"/>
            <a:chOff x="6302086" y="4991784"/>
            <a:chExt cx="5611091" cy="6427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3DCC11-502C-235D-45E5-EAF2DBEF26E8}"/>
                </a:ext>
              </a:extLst>
            </p:cNvPr>
            <p:cNvSpPr txBox="1"/>
            <p:nvPr/>
          </p:nvSpPr>
          <p:spPr>
            <a:xfrm>
              <a:off x="6302086" y="5194407"/>
              <a:ext cx="5377296" cy="440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dirty="0"/>
                <a:t>Una sola persona contagiada por Sarampión puede contagiar a 18 mas</a:t>
              </a:r>
              <a:endParaRPr lang="en-US" sz="2000" dirty="0"/>
            </a:p>
          </p:txBody>
        </p:sp>
        <p:sp>
          <p:nvSpPr>
            <p:cNvPr id="6" name="Sun 5">
              <a:extLst>
                <a:ext uri="{FF2B5EF4-FFF2-40B4-BE49-F238E27FC236}">
                  <a16:creationId xmlns:a16="http://schemas.microsoft.com/office/drawing/2014/main" id="{F4427272-B73C-4A03-ADFF-ECAF42101AFC}"/>
                </a:ext>
              </a:extLst>
            </p:cNvPr>
            <p:cNvSpPr/>
            <p:nvPr/>
          </p:nvSpPr>
          <p:spPr>
            <a:xfrm>
              <a:off x="11445586" y="4991784"/>
              <a:ext cx="467591" cy="40524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12258E-A09B-072B-9CAE-E4C1BA25541D}"/>
              </a:ext>
            </a:extLst>
          </p:cNvPr>
          <p:cNvGrpSpPr/>
          <p:nvPr/>
        </p:nvGrpSpPr>
        <p:grpSpPr>
          <a:xfrm>
            <a:off x="5834493" y="5605702"/>
            <a:ext cx="5611091" cy="910509"/>
            <a:chOff x="6302086" y="4991784"/>
            <a:chExt cx="5611091" cy="9105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8EB85C-9721-62E1-2CCF-9F650BD17708}"/>
                </a:ext>
              </a:extLst>
            </p:cNvPr>
            <p:cNvSpPr txBox="1"/>
            <p:nvPr/>
          </p:nvSpPr>
          <p:spPr>
            <a:xfrm>
              <a:off x="6302086" y="5194407"/>
              <a:ext cx="5377296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2000" dirty="0"/>
                <a:t>Uno de cada 5 niños puede desarrollar complicaciones graves por Sarampión</a:t>
              </a:r>
              <a:endParaRPr lang="en-US" sz="2000" dirty="0"/>
            </a:p>
          </p:txBody>
        </p:sp>
        <p:sp>
          <p:nvSpPr>
            <p:cNvPr id="10" name="Sun 9">
              <a:extLst>
                <a:ext uri="{FF2B5EF4-FFF2-40B4-BE49-F238E27FC236}">
                  <a16:creationId xmlns:a16="http://schemas.microsoft.com/office/drawing/2014/main" id="{17B4AF71-8327-53E4-3CDC-75B83E79A26B}"/>
                </a:ext>
              </a:extLst>
            </p:cNvPr>
            <p:cNvSpPr/>
            <p:nvPr/>
          </p:nvSpPr>
          <p:spPr>
            <a:xfrm>
              <a:off x="11445586" y="4991784"/>
              <a:ext cx="467591" cy="40524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514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0D81-A3C7-455D-E67D-A67B133C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67" y="743065"/>
            <a:ext cx="10515600" cy="1342377"/>
          </a:xfrm>
        </p:spPr>
        <p:txBody>
          <a:bodyPr>
            <a:normAutofit/>
          </a:bodyPr>
          <a:lstStyle/>
          <a:p>
            <a:pPr algn="ctr"/>
            <a:r>
              <a:rPr lang="es-MX" sz="4800" b="1" dirty="0"/>
              <a:t>PANORAMA DE CONTAGIOS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70C2-CB97-B1B6-BD7C-1B46FE81F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/>
              <a:t>Nacional: </a:t>
            </a:r>
            <a:r>
              <a:rPr lang="es-MX" dirty="0"/>
              <a:t>Al día de hoy se han presentado mas de 4mil casos confirmados. </a:t>
            </a:r>
          </a:p>
          <a:p>
            <a:pPr marL="0" indent="0">
              <a:buNone/>
            </a:pPr>
            <a:r>
              <a:rPr lang="es-MX" b="1" dirty="0"/>
              <a:t>Estatal: </a:t>
            </a:r>
            <a:r>
              <a:rPr lang="es-MX" dirty="0"/>
              <a:t>En nuestro estado  tenemos </a:t>
            </a:r>
            <a:r>
              <a:rPr lang="es-MX" sz="3600" b="1" dirty="0"/>
              <a:t>3872 </a:t>
            </a:r>
            <a:r>
              <a:rPr lang="es-MX" dirty="0"/>
              <a:t>casos confirmados y se han registrado </a:t>
            </a:r>
            <a:r>
              <a:rPr lang="es-MX" sz="3600" b="1" dirty="0"/>
              <a:t>14 </a:t>
            </a:r>
            <a:r>
              <a:rPr lang="es-MX" dirty="0"/>
              <a:t>muertes en menores. </a:t>
            </a:r>
            <a:endParaRPr lang="en-US" sz="36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DB52E1-F41C-B918-4EFE-296D48905F05}"/>
              </a:ext>
            </a:extLst>
          </p:cNvPr>
          <p:cNvGrpSpPr/>
          <p:nvPr/>
        </p:nvGrpSpPr>
        <p:grpSpPr>
          <a:xfrm>
            <a:off x="4562670" y="4021494"/>
            <a:ext cx="6633144" cy="2155469"/>
            <a:chOff x="6302086" y="4991784"/>
            <a:chExt cx="5611091" cy="20185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8C7CA6-D35A-8E80-A35D-6C7FA463F633}"/>
                </a:ext>
              </a:extLst>
            </p:cNvPr>
            <p:cNvSpPr txBox="1"/>
            <p:nvPr/>
          </p:nvSpPr>
          <p:spPr>
            <a:xfrm>
              <a:off x="6302086" y="5194407"/>
              <a:ext cx="5377296" cy="181588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MX" sz="2800" b="1" dirty="0"/>
                <a:t>META NACIONAL</a:t>
              </a:r>
            </a:p>
            <a:p>
              <a:r>
                <a:rPr lang="es-MX" sz="2800" dirty="0"/>
                <a:t>Erradicar brote de Sarampión para noviembre de 2025, con una meta del 95% en la población de riesgo.</a:t>
              </a:r>
              <a:endParaRPr lang="en-US" sz="2800" dirty="0"/>
            </a:p>
          </p:txBody>
        </p:sp>
        <p:sp>
          <p:nvSpPr>
            <p:cNvPr id="6" name="Sun 5">
              <a:extLst>
                <a:ext uri="{FF2B5EF4-FFF2-40B4-BE49-F238E27FC236}">
                  <a16:creationId xmlns:a16="http://schemas.microsoft.com/office/drawing/2014/main" id="{BB83A8B5-4772-270D-0A6E-2665D2A96891}"/>
                </a:ext>
              </a:extLst>
            </p:cNvPr>
            <p:cNvSpPr/>
            <p:nvPr/>
          </p:nvSpPr>
          <p:spPr>
            <a:xfrm>
              <a:off x="11445586" y="4991784"/>
              <a:ext cx="467591" cy="405246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pic>
        <p:nvPicPr>
          <p:cNvPr id="7" name="Picture 2" descr="SALUD | Confirma SSM primeros casos de sarampión en Michoacán">
            <a:extLst>
              <a:ext uri="{FF2B5EF4-FFF2-40B4-BE49-F238E27FC236}">
                <a16:creationId xmlns:a16="http://schemas.microsoft.com/office/drawing/2014/main" id="{593EE082-A376-0871-6ED0-4CB16D169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38" y="3962751"/>
            <a:ext cx="2717896" cy="23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3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ooks with text&#10;&#10;AI-generated content may be incorrect.">
            <a:extLst>
              <a:ext uri="{FF2B5EF4-FFF2-40B4-BE49-F238E27FC236}">
                <a16:creationId xmlns:a16="http://schemas.microsoft.com/office/drawing/2014/main" id="{74C724A6-4591-F4A1-D36F-E8E2707AA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077" y="2298778"/>
            <a:ext cx="4788505" cy="19513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10EFA9-7FA1-CBCC-1E71-A1C23D1F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60" y="867521"/>
            <a:ext cx="9392421" cy="1330841"/>
          </a:xfrm>
        </p:spPr>
        <p:txBody>
          <a:bodyPr>
            <a:normAutofit/>
          </a:bodyPr>
          <a:lstStyle/>
          <a:p>
            <a:r>
              <a:rPr lang="es-MX" b="1" dirty="0"/>
              <a:t>¿Cómo nos protege la vacuna?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1862D-3014-656F-95C5-7B0CFDD9B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Actualmente  </a:t>
            </a:r>
            <a:r>
              <a:rPr lang="es-MX" sz="2000" b="1" dirty="0"/>
              <a:t>el esquema vigente </a:t>
            </a:r>
            <a:r>
              <a:rPr lang="es-MX" sz="2000" dirty="0"/>
              <a:t>es:</a:t>
            </a:r>
          </a:p>
          <a:p>
            <a:pPr marL="0" indent="0">
              <a:buNone/>
            </a:pPr>
            <a:r>
              <a:rPr lang="es-MX" sz="2000" b="1" dirty="0"/>
              <a:t>SRP </a:t>
            </a:r>
            <a:r>
              <a:rPr lang="es-MX" sz="2000" dirty="0"/>
              <a:t>(Sarampión, Rubéola y Parotiditis)</a:t>
            </a:r>
            <a:endParaRPr lang="es-MX" sz="2000" b="1" dirty="0"/>
          </a:p>
          <a:p>
            <a:pPr marL="0" indent="0">
              <a:buNone/>
            </a:pPr>
            <a:r>
              <a:rPr lang="es-MX" sz="2000" b="1" dirty="0"/>
              <a:t>Dosis 0:  </a:t>
            </a:r>
            <a:r>
              <a:rPr lang="es-MX" sz="2000" dirty="0"/>
              <a:t>Niños de 6 a 11 meses</a:t>
            </a:r>
          </a:p>
          <a:p>
            <a:pPr marL="0" indent="0">
              <a:buNone/>
            </a:pPr>
            <a:r>
              <a:rPr lang="es-MX" sz="2000" b="1" dirty="0"/>
              <a:t>Dosis 1: </a:t>
            </a:r>
            <a:r>
              <a:rPr lang="es-MX" sz="2000" dirty="0"/>
              <a:t>12 meses</a:t>
            </a:r>
          </a:p>
          <a:p>
            <a:pPr marL="0" indent="0">
              <a:buNone/>
            </a:pPr>
            <a:r>
              <a:rPr lang="es-MX" sz="2000" b="1" dirty="0"/>
              <a:t>Dosis 2: </a:t>
            </a:r>
            <a:r>
              <a:rPr lang="es-MX" sz="2000" dirty="0"/>
              <a:t>18 meses</a:t>
            </a:r>
          </a:p>
          <a:p>
            <a:pPr marL="0" indent="0">
              <a:buNone/>
            </a:pPr>
            <a:endParaRPr lang="es-MX" sz="2000" b="1" dirty="0"/>
          </a:p>
          <a:p>
            <a:pPr marL="0" indent="0">
              <a:buNone/>
            </a:pPr>
            <a:r>
              <a:rPr lang="es-MX" sz="2000" b="1" dirty="0"/>
              <a:t>SR </a:t>
            </a:r>
            <a:r>
              <a:rPr lang="es-MX" sz="2000" dirty="0"/>
              <a:t>(Sarampión y Rubéola)</a:t>
            </a:r>
          </a:p>
          <a:p>
            <a:pPr marL="0" indent="0">
              <a:buNone/>
            </a:pPr>
            <a:r>
              <a:rPr lang="es-MX" sz="2000" dirty="0"/>
              <a:t>Indicada para adolescentes y adultos con esquema incompleto.</a:t>
            </a:r>
          </a:p>
          <a:p>
            <a:pPr marL="0" indent="0">
              <a:buNone/>
            </a:pPr>
            <a:r>
              <a:rPr lang="es-MX" sz="2000" dirty="0"/>
              <a:t>Refuerzo adicional</a:t>
            </a:r>
          </a:p>
        </p:txBody>
      </p:sp>
    </p:spTree>
    <p:extLst>
      <p:ext uri="{BB962C8B-B14F-4D97-AF65-F5344CB8AC3E}">
        <p14:creationId xmlns:p14="http://schemas.microsoft.com/office/powerpoint/2010/main" val="3312872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5DFB7-D09B-BCCF-FBF4-8D11A3026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51613-ED07-1340-3482-6B58A6C1C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/>
              <a:t>¿Cómo nos protege la vacuna?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5FDCEA-3D00-2591-9C27-A3C13242E48D}"/>
              </a:ext>
            </a:extLst>
          </p:cNvPr>
          <p:cNvSpPr/>
          <p:nvPr/>
        </p:nvSpPr>
        <p:spPr>
          <a:xfrm>
            <a:off x="838199" y="1514168"/>
            <a:ext cx="7057103" cy="1914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vacuna triple viral es segura y con alta eficacia: la primera dosis nos proporciona el </a:t>
            </a:r>
            <a:r>
              <a:rPr lang="es-MX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95% </a:t>
            </a: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protección y con la segunda dosis puede subir al </a:t>
            </a:r>
            <a:r>
              <a:rPr lang="es-MX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96% </a:t>
            </a:r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más.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EA9E52-F3E0-9801-3C9C-FD839842DA4E}"/>
              </a:ext>
            </a:extLst>
          </p:cNvPr>
          <p:cNvSpPr/>
          <p:nvPr/>
        </p:nvSpPr>
        <p:spPr>
          <a:xfrm>
            <a:off x="4366750" y="4045974"/>
            <a:ext cx="7057103" cy="1914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Contribuye a la inmunidad colectiva, y reduce la probabilidad de brotes si existe una cobertura mayor o igual al 93% de la población.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389D5-36C7-20E4-15C2-DD628B8F0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915" y="1436048"/>
            <a:ext cx="2270957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2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F2EA-131C-20B8-8289-367D1D9C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8937"/>
            <a:ext cx="10515600" cy="1325563"/>
          </a:xfrm>
        </p:spPr>
        <p:txBody>
          <a:bodyPr/>
          <a:lstStyle/>
          <a:p>
            <a:r>
              <a:rPr lang="es-MX" b="1" dirty="0"/>
              <a:t>IMPACTO SOBRE LA SALUD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E090-AEEB-A492-B5ED-FCA151888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11"/>
            <a:ext cx="10515600" cy="41615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Persona vacunada: </a:t>
            </a:r>
            <a:r>
              <a:rPr lang="es-MX" dirty="0"/>
              <a:t>enfermedad que dura entre una y dos semanas con síntomas leves.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Persona no vacunada: </a:t>
            </a:r>
            <a:r>
              <a:rPr lang="es-MX" dirty="0"/>
              <a:t>alto riesgo de complicaciones graves, de cada 1mil personas enfermas </a:t>
            </a:r>
            <a:r>
              <a:rPr lang="es-MX" sz="3600" b="1" dirty="0"/>
              <a:t>200 </a:t>
            </a:r>
            <a:r>
              <a:rPr lang="es-MX" dirty="0"/>
              <a:t>requerirán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hospitalización</a:t>
            </a:r>
            <a:r>
              <a:rPr lang="es-MX" dirty="0"/>
              <a:t>, </a:t>
            </a:r>
            <a:r>
              <a:rPr lang="es-MX" sz="3600" b="1" dirty="0"/>
              <a:t>50 </a:t>
            </a:r>
            <a:r>
              <a:rPr lang="es-MX" dirty="0"/>
              <a:t>desarrollarán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neumonía </a:t>
            </a:r>
            <a:r>
              <a:rPr lang="es-MX" dirty="0"/>
              <a:t>y </a:t>
            </a:r>
            <a:r>
              <a:rPr lang="es-MX" sz="3600" b="1" dirty="0"/>
              <a:t>1 </a:t>
            </a:r>
            <a:r>
              <a:rPr lang="es-MX" dirty="0"/>
              <a:t>persona presentara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encefalitis </a:t>
            </a:r>
            <a:r>
              <a:rPr lang="es-MX" dirty="0"/>
              <a:t>con potencial daño permanente, de 1 a 3 personas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morirán</a:t>
            </a:r>
            <a:r>
              <a:rPr lang="es-MX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8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2BB5-E16C-CEF4-78CF-104D0141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1757"/>
            <a:ext cx="12165563" cy="1325563"/>
          </a:xfrm>
        </p:spPr>
        <p:txBody>
          <a:bodyPr/>
          <a:lstStyle/>
          <a:p>
            <a:pPr algn="ctr"/>
            <a:r>
              <a:rPr lang="es-MX" b="1" dirty="0"/>
              <a:t>Acciones Preventivas Nacionales contra el Sarampión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FCF673-0B74-3B41-8F70-687BED0F03A7}"/>
              </a:ext>
            </a:extLst>
          </p:cNvPr>
          <p:cNvGrpSpPr/>
          <p:nvPr/>
        </p:nvGrpSpPr>
        <p:grpSpPr>
          <a:xfrm>
            <a:off x="658760" y="1777590"/>
            <a:ext cx="10874480" cy="4756151"/>
            <a:chOff x="658760" y="1963738"/>
            <a:chExt cx="10874480" cy="4756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519589-0900-403F-5C2D-0846750A9207}"/>
                </a:ext>
              </a:extLst>
            </p:cNvPr>
            <p:cNvGrpSpPr/>
            <p:nvPr/>
          </p:nvGrpSpPr>
          <p:grpSpPr>
            <a:xfrm>
              <a:off x="684496" y="1963738"/>
              <a:ext cx="10687966" cy="1052512"/>
              <a:chOff x="684496" y="1963738"/>
              <a:chExt cx="10687966" cy="1052512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E86AE3E8-EF4C-F5FD-AE2C-53EDDA3ACB08}"/>
                  </a:ext>
                </a:extLst>
              </p:cNvPr>
              <p:cNvSpPr/>
              <p:nvPr/>
            </p:nvSpPr>
            <p:spPr>
              <a:xfrm>
                <a:off x="684496" y="1963738"/>
                <a:ext cx="1592826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Campañas nacionales</a:t>
                </a: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FA50190D-9747-A663-B551-D3207737CD61}"/>
                  </a:ext>
                </a:extLst>
              </p:cNvPr>
              <p:cNvSpPr/>
              <p:nvPr/>
            </p:nvSpPr>
            <p:spPr>
              <a:xfrm>
                <a:off x="1906455" y="196373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Las Secretaria de Salud implementa Jornadas Nacionales de Salud Pública y Semanas Nacionales de vacunación con el objetivo de alcanzar al menos el 95% de la cobertura vacunal.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4CE44C-803B-7AF9-6A65-59BDB2FD81D2}"/>
                </a:ext>
              </a:extLst>
            </p:cNvPr>
            <p:cNvGrpSpPr/>
            <p:nvPr/>
          </p:nvGrpSpPr>
          <p:grpSpPr>
            <a:xfrm>
              <a:off x="671052" y="3152776"/>
              <a:ext cx="10776054" cy="1052513"/>
              <a:chOff x="671052" y="1827213"/>
              <a:chExt cx="10776054" cy="1052513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2DA94D86-8189-C3A4-B4D4-E86DECC800E5}"/>
                  </a:ext>
                </a:extLst>
              </p:cNvPr>
              <p:cNvSpPr/>
              <p:nvPr/>
            </p:nvSpPr>
            <p:spPr>
              <a:xfrm>
                <a:off x="671052" y="1827213"/>
                <a:ext cx="1592826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Cercos</a:t>
                </a:r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s-MX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Sanitarios</a:t>
                </a:r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y Respuesta Rápida a Brotes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846DF752-8AB1-0773-F969-B91A1DBFA4C8}"/>
                  </a:ext>
                </a:extLst>
              </p:cNvPr>
              <p:cNvSpPr/>
              <p:nvPr/>
            </p:nvSpPr>
            <p:spPr>
              <a:xfrm>
                <a:off x="1981099" y="1827214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Ante un caso sospechoso, se activa el cerco sanitario, que implica vacunar contactos cercanos y la comunicad.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BCD06AD-8655-C83F-C185-1E6914B17085}"/>
                </a:ext>
              </a:extLst>
            </p:cNvPr>
            <p:cNvGrpSpPr/>
            <p:nvPr/>
          </p:nvGrpSpPr>
          <p:grpSpPr>
            <a:xfrm>
              <a:off x="671052" y="4341814"/>
              <a:ext cx="10862188" cy="1052512"/>
              <a:chOff x="658760" y="1690688"/>
              <a:chExt cx="10862188" cy="1052512"/>
            </a:xfrm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35425729-441B-3E59-F60D-8C3747F8B7FA}"/>
                  </a:ext>
                </a:extLst>
              </p:cNvPr>
              <p:cNvSpPr/>
              <p:nvPr/>
            </p:nvSpPr>
            <p:spPr>
              <a:xfrm>
                <a:off x="658760" y="1690688"/>
                <a:ext cx="1769808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Fortalecimiento de </a:t>
                </a:r>
                <a:r>
                  <a:rPr lang="es-MX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vigilancia epidemiológica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5046FF32-4F19-70BC-1713-802212C5DAEF}"/>
                  </a:ext>
                </a:extLst>
              </p:cNvPr>
              <p:cNvSpPr/>
              <p:nvPr/>
            </p:nvSpPr>
            <p:spPr>
              <a:xfrm>
                <a:off x="2054941" y="169068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Notificación inmediata de casos sospechosos.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Laboratorios de referencia para confirmación rápida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F4238A-1BA5-A6C3-8157-7F79771501BF}"/>
                </a:ext>
              </a:extLst>
            </p:cNvPr>
            <p:cNvGrpSpPr/>
            <p:nvPr/>
          </p:nvGrpSpPr>
          <p:grpSpPr>
            <a:xfrm>
              <a:off x="658760" y="5667377"/>
              <a:ext cx="10874480" cy="1052512"/>
              <a:chOff x="658761" y="1690688"/>
              <a:chExt cx="10874480" cy="1052512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7E2C757A-F26F-9C80-F898-21B771B3974E}"/>
                  </a:ext>
                </a:extLst>
              </p:cNvPr>
              <p:cNvSpPr/>
              <p:nvPr/>
            </p:nvSpPr>
            <p:spPr>
              <a:xfrm>
                <a:off x="658761" y="1690688"/>
                <a:ext cx="1769808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Trabajo interinstitucional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A534A560-6DFD-83CD-6F6A-80AB5D3D2CD6}"/>
                  </a:ext>
                </a:extLst>
              </p:cNvPr>
              <p:cNvSpPr/>
              <p:nvPr/>
            </p:nvSpPr>
            <p:spPr>
              <a:xfrm>
                <a:off x="2067234" y="169068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Participación conjunta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Coordinación territorial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05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8EFC2-4A3D-3411-A590-C977E1722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D91D-4DC9-0F4D-0F56-BD480543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69" y="1129146"/>
            <a:ext cx="12432138" cy="1325563"/>
          </a:xfrm>
        </p:spPr>
        <p:txBody>
          <a:bodyPr/>
          <a:lstStyle/>
          <a:p>
            <a:pPr algn="ctr"/>
            <a:r>
              <a:rPr lang="es-MX" b="1" dirty="0"/>
              <a:t>Acciones Preventivas Nacionales contra el Sarampión</a:t>
            </a:r>
            <a:endParaRPr lang="en-US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BE79E0B-9434-E2BD-91A2-528D766E1AD7}"/>
              </a:ext>
            </a:extLst>
          </p:cNvPr>
          <p:cNvGrpSpPr/>
          <p:nvPr/>
        </p:nvGrpSpPr>
        <p:grpSpPr>
          <a:xfrm>
            <a:off x="658760" y="2551473"/>
            <a:ext cx="10874479" cy="3703638"/>
            <a:chOff x="658761" y="1690688"/>
            <a:chExt cx="10874479" cy="370363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3317368-097C-0F82-23AD-7C6C04E6D4DE}"/>
                </a:ext>
              </a:extLst>
            </p:cNvPr>
            <p:cNvGrpSpPr/>
            <p:nvPr/>
          </p:nvGrpSpPr>
          <p:grpSpPr>
            <a:xfrm>
              <a:off x="658761" y="1690688"/>
              <a:ext cx="10695039" cy="1052512"/>
              <a:chOff x="658761" y="1690688"/>
              <a:chExt cx="10695039" cy="1052512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1232383F-E3A4-9F98-93BF-43DAE1F25F37}"/>
                  </a:ext>
                </a:extLst>
              </p:cNvPr>
              <p:cNvSpPr/>
              <p:nvPr/>
            </p:nvSpPr>
            <p:spPr>
              <a:xfrm>
                <a:off x="658761" y="1690688"/>
                <a:ext cx="1592826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Educación </a:t>
                </a:r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y comunicación social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" name="Arrow: Chevron 4">
                <a:extLst>
                  <a:ext uri="{FF2B5EF4-FFF2-40B4-BE49-F238E27FC236}">
                    <a16:creationId xmlns:a16="http://schemas.microsoft.com/office/drawing/2014/main" id="{1782D917-3019-9445-28E0-9E8C9B6F02DE}"/>
                  </a:ext>
                </a:extLst>
              </p:cNvPr>
              <p:cNvSpPr/>
              <p:nvPr/>
            </p:nvSpPr>
            <p:spPr>
              <a:xfrm>
                <a:off x="1887793" y="169068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Difusión de mensajes oficiales en radio, TV, redes sociales y medios impresos.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Material informativo en instituciones públicas.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9878679-8FBA-A443-F2CF-74AEC584594E}"/>
                </a:ext>
              </a:extLst>
            </p:cNvPr>
            <p:cNvGrpSpPr/>
            <p:nvPr/>
          </p:nvGrpSpPr>
          <p:grpSpPr>
            <a:xfrm>
              <a:off x="658761" y="3016251"/>
              <a:ext cx="10695039" cy="1052512"/>
              <a:chOff x="658761" y="1690688"/>
              <a:chExt cx="10695039" cy="1052512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7CFC3B25-4A17-4ED3-851F-218124914820}"/>
                  </a:ext>
                </a:extLst>
              </p:cNvPr>
              <p:cNvSpPr/>
              <p:nvPr/>
            </p:nvSpPr>
            <p:spPr>
              <a:xfrm>
                <a:off x="658761" y="1690688"/>
                <a:ext cx="1592826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Estrategia comunitaria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65EE2C64-82EB-94E0-A086-364BD7909D06}"/>
                  </a:ext>
                </a:extLst>
              </p:cNvPr>
              <p:cNvSpPr/>
              <p:nvPr/>
            </p:nvSpPr>
            <p:spPr>
              <a:xfrm>
                <a:off x="1887793" y="169068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Visitas domiciliarias en zonas de bajo acceso a servicios.</a:t>
                </a:r>
              </a:p>
              <a:p>
                <a:pPr algn="ctr"/>
                <a:r>
                  <a:rPr lang="es-MX" dirty="0">
                    <a:solidFill>
                      <a:schemeClr val="tx1"/>
                    </a:solidFill>
                  </a:rPr>
                  <a:t>Vacunación en escuelas para los que no completaron esquema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B84525-970A-9A1A-5D73-E60F49A7F2F1}"/>
                </a:ext>
              </a:extLst>
            </p:cNvPr>
            <p:cNvGrpSpPr/>
            <p:nvPr/>
          </p:nvGrpSpPr>
          <p:grpSpPr>
            <a:xfrm>
              <a:off x="671052" y="4341814"/>
              <a:ext cx="10862188" cy="1052512"/>
              <a:chOff x="658760" y="1690688"/>
              <a:chExt cx="10862188" cy="1052512"/>
            </a:xfrm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43E791C6-47B9-13D4-F61C-B50725E5C9AA}"/>
                  </a:ext>
                </a:extLst>
              </p:cNvPr>
              <p:cNvSpPr/>
              <p:nvPr/>
            </p:nvSpPr>
            <p:spPr>
              <a:xfrm>
                <a:off x="658760" y="1690688"/>
                <a:ext cx="1769808" cy="1052512"/>
              </a:xfrm>
              <a:prstGeom prst="homePlat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Abastecimiento y Logística.</a:t>
                </a:r>
                <a:endParaRPr 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5651E462-A3C1-7932-D60A-98F7C29E5939}"/>
                  </a:ext>
                </a:extLst>
              </p:cNvPr>
              <p:cNvSpPr/>
              <p:nvPr/>
            </p:nvSpPr>
            <p:spPr>
              <a:xfrm>
                <a:off x="2054941" y="1690688"/>
                <a:ext cx="9466007" cy="1052512"/>
              </a:xfrm>
              <a:prstGeom prst="chevro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Garantía de suficiencia de biológico en todo el país.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Reforzamiento de la cadena fría para asegurar la efectividad de la vacuna.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s-MX" dirty="0">
                    <a:solidFill>
                      <a:schemeClr val="tx1"/>
                    </a:solidFill>
                  </a:rPr>
                  <a:t>Puntos de vacunación estratégicos.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592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7C096-F66E-D872-FDCD-3474BAA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49" y="971615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002060"/>
                </a:solidFill>
              </a:rPr>
              <a:t>¿Qué puedo hacer yo como ciudadano?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D85E3-24F4-AC62-9C64-5021E7334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4874"/>
            <a:ext cx="105156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s-MX" b="1" dirty="0"/>
              <a:t>COMPLETAR ESQUEMA: </a:t>
            </a:r>
            <a:r>
              <a:rPr lang="es-MX" dirty="0"/>
              <a:t>Revisión de cartilla propia y de los miembros de la familia.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EVITAR PROPAGACIÓN: </a:t>
            </a:r>
            <a:r>
              <a:rPr lang="es-MX" dirty="0"/>
              <a:t>Si hay síntomas no acudir a lugares concurridos y buscar atención médica inmediata.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INFORMAR Y EDUCAR: </a:t>
            </a:r>
            <a:r>
              <a:rPr lang="es-MX" dirty="0"/>
              <a:t>Compartir información confiable y combatir mitos.</a:t>
            </a:r>
          </a:p>
          <a:p>
            <a:pPr>
              <a:lnSpc>
                <a:spcPct val="150000"/>
              </a:lnSpc>
            </a:pPr>
            <a:r>
              <a:rPr lang="es-MX" b="1" dirty="0"/>
              <a:t>HIGIENE Y PREVENCIÓN: </a:t>
            </a:r>
            <a:r>
              <a:rPr lang="es-MX" dirty="0"/>
              <a:t>Lavado de manos y cubrirse al toser.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722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723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PowerPoint Presentation</vt:lpstr>
      <vt:lpstr>¿Qué es el Sarampión?</vt:lpstr>
      <vt:lpstr>PANORAMA DE CONTAGIOS</vt:lpstr>
      <vt:lpstr>¿Cómo nos protege la vacuna?</vt:lpstr>
      <vt:lpstr>¿Cómo nos protege la vacuna?</vt:lpstr>
      <vt:lpstr>IMPACTO SOBRE LA SALUD </vt:lpstr>
      <vt:lpstr>Acciones Preventivas Nacionales contra el Sarampión</vt:lpstr>
      <vt:lpstr>Acciones Preventivas Nacionales contra el Sarampión</vt:lpstr>
      <vt:lpstr>¿Qué puedo hacer yo como ciudadano?</vt:lpstr>
      <vt:lpstr>¿Qué puedo hacer yo como personal de salud?</vt:lpstr>
      <vt:lpstr>CONCLUSIÓN</vt:lpstr>
      <vt:lpstr>Fuentes consultadas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Anne Aguilera</dc:creator>
  <cp:lastModifiedBy>Ivan Ferman Quintana</cp:lastModifiedBy>
  <cp:revision>2</cp:revision>
  <dcterms:created xsi:type="dcterms:W3CDTF">2025-07-15T17:27:34Z</dcterms:created>
  <dcterms:modified xsi:type="dcterms:W3CDTF">2025-08-23T21:19:19Z</dcterms:modified>
</cp:coreProperties>
</file>